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2" r:id="rId1"/>
  </p:sldMasterIdLst>
  <p:notesMasterIdLst>
    <p:notesMasterId r:id="rId8"/>
  </p:notesMasterIdLst>
  <p:sldIdLst>
    <p:sldId id="256" r:id="rId2"/>
    <p:sldId id="257" r:id="rId3"/>
    <p:sldId id="258" r:id="rId4"/>
    <p:sldId id="259" r:id="rId5"/>
    <p:sldId id="260" r:id="rId6"/>
    <p:sldId id="261" r:id="rId7"/>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03D6F01-DC9D-44F3-9602-7360CC622A41}">
  <a:tblStyle styleId="{203D6F01-DC9D-44F3-9602-7360CC622A41}"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08"/>
    <p:restoredTop sz="78045"/>
  </p:normalViewPr>
  <p:slideViewPr>
    <p:cSldViewPr snapToGrid="0" snapToObjects="1">
      <p:cViewPr varScale="1">
        <p:scale>
          <a:sx n="82" d="100"/>
          <a:sy n="82" d="100"/>
        </p:scale>
        <p:origin x="1944"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69178825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
        <p:cNvGrpSpPr/>
        <p:nvPr/>
      </p:nvGrpSpPr>
      <p:grpSpPr>
        <a:xfrm>
          <a:off x="0" y="0"/>
          <a:ext cx="0" cy="0"/>
          <a:chOff x="0" y="0"/>
          <a:chExt cx="0" cy="0"/>
        </a:xfrm>
      </p:grpSpPr>
      <p:sp>
        <p:nvSpPr>
          <p:cNvPr id="20" name="Shape 20"/>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r>
              <a:rPr lang="en-US"/>
              <a:t>For our groups final project we redesigned UW Madison’s Student Center</a:t>
            </a:r>
          </a:p>
        </p:txBody>
      </p:sp>
      <p:sp>
        <p:nvSpPr>
          <p:cNvPr id="21" name="Shape 2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669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
        <p:cNvGrpSpPr/>
        <p:nvPr/>
      </p:nvGrpSpPr>
      <p:grpSpPr>
        <a:xfrm>
          <a:off x="0" y="0"/>
          <a:ext cx="0" cy="0"/>
          <a:chOff x="0" y="0"/>
          <a:chExt cx="0" cy="0"/>
        </a:xfrm>
      </p:grpSpPr>
      <p:sp>
        <p:nvSpPr>
          <p:cNvPr id="26" name="Shape 2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rtl="0">
              <a:spcBef>
                <a:spcPts val="640"/>
              </a:spcBef>
              <a:buNone/>
            </a:pPr>
            <a:r>
              <a:rPr lang="en-US" i="1" dirty="0">
                <a:latin typeface="Gill Sans"/>
                <a:ea typeface="Gill Sans"/>
                <a:cs typeface="Gill Sans"/>
                <a:sym typeface="Gill Sans"/>
              </a:rPr>
              <a:t>As students who have used Student Center for years we knew it needed many design changes. Fellow badgers also agreed; for help better understanding the problem areas of the Student Center we interviewed 3 UW students of varying age and background to get their thoughts on the website</a:t>
            </a:r>
            <a:r>
              <a:rPr lang="en-US" i="1" dirty="0" smtClean="0">
                <a:latin typeface="Gill Sans"/>
                <a:ea typeface="Gill Sans"/>
                <a:cs typeface="Gill Sans"/>
                <a:sym typeface="Gill Sans"/>
              </a:rPr>
              <a:t>.</a:t>
            </a:r>
            <a:endParaRPr lang="en-US" i="1" dirty="0">
              <a:latin typeface="Gill Sans"/>
              <a:ea typeface="Gill Sans"/>
              <a:cs typeface="Gill Sans"/>
              <a:sym typeface="Gill Sans"/>
            </a:endParaRPr>
          </a:p>
        </p:txBody>
      </p:sp>
      <p:sp>
        <p:nvSpPr>
          <p:cNvPr id="27" name="Shape 2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8927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rtl="0">
              <a:spcBef>
                <a:spcPts val="640"/>
              </a:spcBef>
              <a:buNone/>
            </a:pPr>
            <a:r>
              <a:rPr lang="en-US" i="1">
                <a:solidFill>
                  <a:schemeClr val="dk1"/>
                </a:solidFill>
                <a:latin typeface="Gill Sans"/>
                <a:ea typeface="Gill Sans"/>
                <a:cs typeface="Gill Sans"/>
                <a:sym typeface="Gill Sans"/>
              </a:rPr>
              <a:t>After talking with students we realized there were many features that needed improvement. The amount of time it takes to add a class needs to be cut down by reducing clicks and pages. Layout and page utilization can be improved with the bootstrap framework. As well as including the many other websites that students visit for class information right into the search functionality.</a:t>
            </a:r>
          </a:p>
        </p:txBody>
      </p:sp>
      <p:sp>
        <p:nvSpPr>
          <p:cNvPr id="33" name="Shape 3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76023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
        <p:cNvGrpSpPr/>
        <p:nvPr/>
      </p:nvGrpSpPr>
      <p:grpSpPr>
        <a:xfrm>
          <a:off x="0" y="0"/>
          <a:ext cx="0" cy="0"/>
          <a:chOff x="0" y="0"/>
          <a:chExt cx="0" cy="0"/>
        </a:xfrm>
      </p:grpSpPr>
      <p:sp>
        <p:nvSpPr>
          <p:cNvPr id="39" name="Shape 3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rtl="0">
              <a:spcBef>
                <a:spcPts val="0"/>
              </a:spcBef>
              <a:buNone/>
            </a:pPr>
            <a:r>
              <a:rPr lang="en-US"/>
              <a:t>When beginning our sketches and low fidelity prototypes we really wanted to focus on ease of use for the user. Creating search functions and navigation that give the student the most information in the shortest amount of time.</a:t>
            </a:r>
          </a:p>
        </p:txBody>
      </p:sp>
      <p:sp>
        <p:nvSpPr>
          <p:cNvPr id="40" name="Shape 4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4650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Shape 4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rtl="0">
              <a:lnSpc>
                <a:spcPct val="115000"/>
              </a:lnSpc>
              <a:spcBef>
                <a:spcPts val="0"/>
              </a:spcBef>
              <a:buClr>
                <a:schemeClr val="dk1"/>
              </a:buClr>
              <a:buSzPct val="91666"/>
              <a:buFont typeface="Arial"/>
              <a:buNone/>
            </a:pPr>
            <a:r>
              <a:rPr lang="en-US" sz="1200" dirty="0">
                <a:solidFill>
                  <a:schemeClr val="dk1"/>
                </a:solidFill>
                <a:latin typeface="Times New Roman"/>
                <a:ea typeface="Times New Roman"/>
                <a:cs typeface="Times New Roman"/>
                <a:sym typeface="Times New Roman"/>
              </a:rPr>
              <a:t>            </a:t>
            </a:r>
            <a:r>
              <a:rPr lang="en-US" dirty="0">
                <a:solidFill>
                  <a:schemeClr val="dk1"/>
                </a:solidFill>
                <a:latin typeface="Times New Roman"/>
                <a:ea typeface="Times New Roman"/>
                <a:cs typeface="Times New Roman"/>
                <a:sym typeface="Times New Roman"/>
              </a:rPr>
              <a:t>After the Lo-Fi prototyping we performed contextual inquiries on how the interviewee would use this if it were the new Student Center.  We got good feedback on things to keep and ideas of improvement for our Hi-Fi prototype.</a:t>
            </a:r>
          </a:p>
          <a:p>
            <a:pPr lvl="0" rtl="0">
              <a:lnSpc>
                <a:spcPct val="115000"/>
              </a:lnSpc>
              <a:spcBef>
                <a:spcPts val="0"/>
              </a:spcBef>
              <a:buClr>
                <a:schemeClr val="dk1"/>
              </a:buClr>
              <a:buFont typeface="Arial"/>
              <a:buNone/>
            </a:pPr>
            <a:r>
              <a:rPr lang="en-US" u="sng" dirty="0">
                <a:solidFill>
                  <a:schemeClr val="dk1"/>
                </a:solidFill>
                <a:latin typeface="Times New Roman"/>
                <a:ea typeface="Times New Roman"/>
                <a:cs typeface="Times New Roman"/>
                <a:sym typeface="Times New Roman"/>
              </a:rPr>
              <a:t>        	Some ideas that all interviewees liked were the navigational menu on the left-hand side, DARS integration, </a:t>
            </a:r>
            <a:r>
              <a:rPr lang="en-US" u="sng" dirty="0" smtClean="0">
                <a:solidFill>
                  <a:schemeClr val="dk1"/>
                </a:solidFill>
                <a:latin typeface="Times New Roman"/>
                <a:ea typeface="Times New Roman"/>
                <a:cs typeface="Times New Roman"/>
                <a:sym typeface="Times New Roman"/>
              </a:rPr>
              <a:t>and</a:t>
            </a:r>
            <a:r>
              <a:rPr lang="en-US" u="sng" baseline="0" dirty="0" smtClean="0">
                <a:solidFill>
                  <a:schemeClr val="dk1"/>
                </a:solidFill>
                <a:latin typeface="Times New Roman"/>
                <a:ea typeface="Times New Roman"/>
                <a:cs typeface="Times New Roman"/>
                <a:sym typeface="Times New Roman"/>
              </a:rPr>
              <a:t> </a:t>
            </a:r>
            <a:r>
              <a:rPr lang="en-US" u="sng" dirty="0" smtClean="0">
                <a:solidFill>
                  <a:schemeClr val="dk1"/>
                </a:solidFill>
                <a:latin typeface="Times New Roman"/>
                <a:ea typeface="Times New Roman"/>
                <a:cs typeface="Times New Roman"/>
                <a:sym typeface="Times New Roman"/>
              </a:rPr>
              <a:t>how </a:t>
            </a:r>
            <a:r>
              <a:rPr lang="en-US" u="sng" dirty="0">
                <a:solidFill>
                  <a:schemeClr val="dk1"/>
                </a:solidFill>
                <a:latin typeface="Times New Roman"/>
                <a:ea typeface="Times New Roman"/>
                <a:cs typeface="Times New Roman"/>
                <a:sym typeface="Times New Roman"/>
              </a:rPr>
              <a:t>quickly it now takes to add a class.</a:t>
            </a:r>
          </a:p>
          <a:p>
            <a:pPr lvl="0" rtl="0">
              <a:lnSpc>
                <a:spcPct val="115000"/>
              </a:lnSpc>
              <a:spcBef>
                <a:spcPts val="0"/>
              </a:spcBef>
              <a:buClr>
                <a:schemeClr val="dk1"/>
              </a:buClr>
              <a:buFont typeface="Arial"/>
              <a:buNone/>
            </a:pPr>
            <a:r>
              <a:rPr lang="en-US" dirty="0">
                <a:solidFill>
                  <a:schemeClr val="dk1"/>
                </a:solidFill>
                <a:latin typeface="Times New Roman"/>
                <a:ea typeface="Times New Roman"/>
                <a:cs typeface="Times New Roman"/>
                <a:sym typeface="Times New Roman"/>
              </a:rPr>
              <a:t>        	Some ideas the interviewees did not like were the expanding boxes of information, and too many search options.</a:t>
            </a:r>
          </a:p>
        </p:txBody>
      </p:sp>
      <p:sp>
        <p:nvSpPr>
          <p:cNvPr id="50" name="Shape 5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719480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rtl="0">
              <a:spcBef>
                <a:spcPts val="0"/>
              </a:spcBef>
              <a:buNone/>
            </a:pPr>
            <a:r>
              <a:rPr lang="en-US"/>
              <a:t>Putting all this constructive criticism to good use we came up with our final high fidelity prototype. By clicking the blue ‘Link with DARS’ button students are able to link their class search with their DARS report to see what Breadths they have completed and how many credits they still need in others. With 4 easy to navigate tabs for each class users are able to quickly see detailed information and even see if the class fits into their current schedule. We also incorporated information from external websites like ratemyprofessor and grade distribution. Thus, Creating an organized environment to compare and add classes to your schedule. </a:t>
            </a:r>
          </a:p>
        </p:txBody>
      </p:sp>
      <p:sp>
        <p:nvSpPr>
          <p:cNvPr id="58" name="Shape 5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1744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gradFill>
          <a:gsLst>
            <a:gs pos="0">
              <a:srgbClr val="FFFFFF"/>
            </a:gs>
            <a:gs pos="30000">
              <a:srgbClr val="FFFFFF"/>
            </a:gs>
            <a:gs pos="100000">
              <a:srgbClr val="BBC6C8"/>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685800" y="1826659"/>
            <a:ext cx="7772400" cy="2600540"/>
          </a:xfrm>
          <a:prstGeom prst="rect">
            <a:avLst/>
          </a:prstGeom>
          <a:noFill/>
          <a:ln>
            <a:noFill/>
          </a:ln>
        </p:spPr>
        <p:txBody>
          <a:bodyPr lIns="91425" tIns="91425" rIns="91425" bIns="91425" anchor="ctr" anchorCtr="0"/>
          <a:lstStyle>
            <a:lvl1pPr marL="0" marR="0" lvl="0" indent="0" algn="ctr" rtl="0">
              <a:spcBef>
                <a:spcPts val="0"/>
              </a:spcBef>
              <a:buClr>
                <a:srgbClr val="272727"/>
              </a:buClr>
              <a:buFont typeface="Gill Sans"/>
              <a:buNone/>
              <a:defRPr sz="6400" b="0" i="0" u="none" strike="noStrike" cap="none">
                <a:solidFill>
                  <a:srgbClr val="272727"/>
                </a:solidFill>
                <a:latin typeface="Gill Sans"/>
                <a:ea typeface="Gill Sans"/>
                <a:cs typeface="Gill Sans"/>
                <a:sym typeface="Gill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0" name="Shape 10"/>
          <p:cNvSpPr txBox="1">
            <a:spLocks noGrp="1"/>
          </p:cNvSpPr>
          <p:nvPr>
            <p:ph type="subTitle" idx="1"/>
          </p:nvPr>
        </p:nvSpPr>
        <p:spPr>
          <a:xfrm>
            <a:off x="1371600" y="4618275"/>
            <a:ext cx="6400799" cy="1220968"/>
          </a:xfrm>
          <a:prstGeom prst="rect">
            <a:avLst/>
          </a:prstGeom>
          <a:noFill/>
          <a:ln>
            <a:noFill/>
          </a:ln>
        </p:spPr>
        <p:txBody>
          <a:bodyPr lIns="91425" tIns="91425" rIns="91425" bIns="91425" anchor="t" anchorCtr="0"/>
          <a:lstStyle>
            <a:lvl1pPr marL="0" marR="0" lvl="0" indent="0" algn="ctr" rtl="0">
              <a:spcBef>
                <a:spcPts val="640"/>
              </a:spcBef>
              <a:buClr>
                <a:srgbClr val="888888"/>
              </a:buClr>
              <a:buFont typeface="Gill Sans"/>
              <a:buNone/>
              <a:defRPr sz="3200" b="0" i="0" u="none" strike="noStrike" cap="none">
                <a:solidFill>
                  <a:srgbClr val="888888"/>
                </a:solidFill>
                <a:latin typeface="Gill Sans"/>
                <a:ea typeface="Gill Sans"/>
                <a:cs typeface="Gill Sans"/>
                <a:sym typeface="Gill Sans"/>
              </a:defRPr>
            </a:lvl1pPr>
            <a:lvl2pPr marL="457200" marR="0" lvl="1" indent="0" algn="ctr" rtl="0">
              <a:spcBef>
                <a:spcPts val="560"/>
              </a:spcBef>
              <a:buClr>
                <a:srgbClr val="888888"/>
              </a:buClr>
              <a:buFont typeface="Gill Sans"/>
              <a:buNone/>
              <a:defRPr sz="2800" b="0" i="0" u="none" strike="noStrike" cap="none">
                <a:solidFill>
                  <a:srgbClr val="888888"/>
                </a:solidFill>
                <a:latin typeface="Gill Sans"/>
                <a:ea typeface="Gill Sans"/>
                <a:cs typeface="Gill Sans"/>
                <a:sym typeface="Gill Sans"/>
              </a:defRPr>
            </a:lvl2pPr>
            <a:lvl3pPr marL="914400" marR="0" lvl="2" indent="0" algn="ctr" rtl="0">
              <a:spcBef>
                <a:spcPts val="480"/>
              </a:spcBef>
              <a:buClr>
                <a:srgbClr val="888888"/>
              </a:buClr>
              <a:buFont typeface="Gill Sans"/>
              <a:buNone/>
              <a:defRPr sz="2400" b="0" i="0" u="none" strike="noStrike" cap="none">
                <a:solidFill>
                  <a:srgbClr val="888888"/>
                </a:solidFill>
                <a:latin typeface="Gill Sans"/>
                <a:ea typeface="Gill Sans"/>
                <a:cs typeface="Gill Sans"/>
                <a:sym typeface="Gill Sans"/>
              </a:defRPr>
            </a:lvl3pPr>
            <a:lvl4pPr marL="1371600" marR="0" lvl="3" indent="0" algn="ctr" rtl="0">
              <a:spcBef>
                <a:spcPts val="400"/>
              </a:spcBef>
              <a:buClr>
                <a:srgbClr val="888888"/>
              </a:buClr>
              <a:buFont typeface="Gill Sans"/>
              <a:buNone/>
              <a:defRPr sz="2000" b="0" i="0" u="none" strike="noStrike" cap="none">
                <a:solidFill>
                  <a:srgbClr val="888888"/>
                </a:solidFill>
                <a:latin typeface="Gill Sans"/>
                <a:ea typeface="Gill Sans"/>
                <a:cs typeface="Gill Sans"/>
                <a:sym typeface="Gill Sans"/>
              </a:defRPr>
            </a:lvl4pPr>
            <a:lvl5pPr marL="1828800" marR="0" lvl="4" indent="0" algn="ctr" rtl="0">
              <a:spcBef>
                <a:spcPts val="400"/>
              </a:spcBef>
              <a:buClr>
                <a:srgbClr val="888888"/>
              </a:buClr>
              <a:buFont typeface="Gill Sans"/>
              <a:buNone/>
              <a:defRPr sz="2000" b="0" i="0" u="none" strike="noStrike" cap="none">
                <a:solidFill>
                  <a:srgbClr val="888888"/>
                </a:solidFill>
                <a:latin typeface="Gill Sans"/>
                <a:ea typeface="Gill Sans"/>
                <a:cs typeface="Gill Sans"/>
                <a:sym typeface="Gill Sans"/>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pic>
        <p:nvPicPr>
          <p:cNvPr id="11" name="Shape 11"/>
          <p:cNvPicPr preferRelativeResize="0"/>
          <p:nvPr/>
        </p:nvPicPr>
        <p:blipFill rotWithShape="1">
          <a:blip r:embed="rId2">
            <a:alphaModFix/>
          </a:blip>
          <a:srcRect/>
          <a:stretch/>
        </p:blipFill>
        <p:spPr>
          <a:xfrm>
            <a:off x="236531" y="5792548"/>
            <a:ext cx="1187278" cy="797455"/>
          </a:xfrm>
          <a:prstGeom prst="rect">
            <a:avLst/>
          </a:prstGeom>
          <a:noFill/>
          <a:ln>
            <a:noFill/>
          </a:ln>
        </p:spPr>
      </p:pic>
      <p:sp>
        <p:nvSpPr>
          <p:cNvPr id="12" name="Shape 12"/>
          <p:cNvSpPr/>
          <p:nvPr/>
        </p:nvSpPr>
        <p:spPr>
          <a:xfrm>
            <a:off x="1633066" y="6260332"/>
            <a:ext cx="5943353" cy="33855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600" b="0" i="0" u="none" strike="noStrike" cap="none">
                <a:solidFill>
                  <a:srgbClr val="272727"/>
                </a:solidFill>
                <a:latin typeface="Cabin"/>
                <a:ea typeface="Cabin"/>
                <a:cs typeface="Cabin"/>
                <a:sym typeface="Cabin"/>
              </a:rPr>
              <a:t>CS-570 </a:t>
            </a:r>
            <a:r>
              <a:rPr lang="en-US" sz="1600" b="0" i="0" u="none" strike="noStrike" cap="none">
                <a:solidFill>
                  <a:srgbClr val="272727"/>
                </a:solidFill>
                <a:latin typeface="Gill Sans"/>
                <a:ea typeface="Gill Sans"/>
                <a:cs typeface="Gill Sans"/>
                <a:sym typeface="Gill Sans"/>
              </a:rPr>
              <a:t>INTRODUCTION TO HUMAN-COMPUTER INTERACTION</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rgbClr val="272727"/>
              </a:buClr>
              <a:buFont typeface="Gill Sans"/>
              <a:buNone/>
              <a:defRPr sz="4000" b="0" i="0" u="none" strike="noStrike" cap="none">
                <a:solidFill>
                  <a:srgbClr val="272727"/>
                </a:solidFill>
                <a:latin typeface="Gill Sans"/>
                <a:ea typeface="Gill Sans"/>
                <a:cs typeface="Gill Sans"/>
                <a:sym typeface="Gill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5" name="Shape 15"/>
          <p:cNvSpPr txBox="1">
            <a:spLocks noGrp="1"/>
          </p:cNvSpPr>
          <p:nvPr>
            <p:ph type="body" idx="1"/>
          </p:nvPr>
        </p:nvSpPr>
        <p:spPr>
          <a:xfrm>
            <a:off x="457200" y="1600200"/>
            <a:ext cx="8229600" cy="5002157"/>
          </a:xfrm>
          <a:prstGeom prst="rect">
            <a:avLst/>
          </a:prstGeom>
          <a:noFill/>
          <a:ln>
            <a:noFill/>
          </a:ln>
        </p:spPr>
        <p:txBody>
          <a:bodyPr lIns="91425" tIns="91425" rIns="91425" bIns="91425" anchor="t" anchorCtr="0"/>
          <a:lstStyle>
            <a:lvl1pPr marL="0" marR="0" lvl="0" indent="0" algn="l" rtl="0">
              <a:spcBef>
                <a:spcPts val="640"/>
              </a:spcBef>
              <a:buClr>
                <a:srgbClr val="272727"/>
              </a:buClr>
              <a:buFont typeface="Gill Sans"/>
              <a:buNone/>
              <a:defRPr sz="3200" b="0" i="0" u="none" strike="noStrike" cap="none">
                <a:solidFill>
                  <a:srgbClr val="272727"/>
                </a:solidFill>
                <a:latin typeface="Gill Sans"/>
                <a:ea typeface="Gill Sans"/>
                <a:cs typeface="Gill Sans"/>
                <a:sym typeface="Gill Sans"/>
              </a:defRPr>
            </a:lvl1pPr>
            <a:lvl2pPr marL="457200" marR="0" lvl="1" indent="0" algn="l" rtl="0">
              <a:spcBef>
                <a:spcPts val="560"/>
              </a:spcBef>
              <a:buClr>
                <a:srgbClr val="272727"/>
              </a:buClr>
              <a:buFont typeface="Gill Sans"/>
              <a:buNone/>
              <a:defRPr sz="2800" b="0" i="0" u="none" strike="noStrike" cap="none">
                <a:solidFill>
                  <a:srgbClr val="272727"/>
                </a:solidFill>
                <a:latin typeface="Gill Sans"/>
                <a:ea typeface="Gill Sans"/>
                <a:cs typeface="Gill Sans"/>
                <a:sym typeface="Gill Sans"/>
              </a:defRPr>
            </a:lvl2pPr>
            <a:lvl3pPr marL="914400" marR="0" lvl="2" indent="0" algn="l" rtl="0">
              <a:spcBef>
                <a:spcPts val="480"/>
              </a:spcBef>
              <a:buClr>
                <a:srgbClr val="272727"/>
              </a:buClr>
              <a:buFont typeface="Gill Sans"/>
              <a:buNone/>
              <a:defRPr sz="2400" b="0" i="0" u="none" strike="noStrike" cap="none">
                <a:solidFill>
                  <a:srgbClr val="272727"/>
                </a:solidFill>
                <a:latin typeface="Gill Sans"/>
                <a:ea typeface="Gill Sans"/>
                <a:cs typeface="Gill Sans"/>
                <a:sym typeface="Gill Sans"/>
              </a:defRPr>
            </a:lvl3pPr>
            <a:lvl4pPr marL="1371600" marR="0" lvl="3" indent="0" algn="l" rtl="0">
              <a:spcBef>
                <a:spcPts val="400"/>
              </a:spcBef>
              <a:buClr>
                <a:srgbClr val="272727"/>
              </a:buClr>
              <a:buFont typeface="Gill Sans"/>
              <a:buNone/>
              <a:defRPr sz="2000" b="0" i="0" u="none" strike="noStrike" cap="none">
                <a:solidFill>
                  <a:srgbClr val="272727"/>
                </a:solidFill>
                <a:latin typeface="Gill Sans"/>
                <a:ea typeface="Gill Sans"/>
                <a:cs typeface="Gill Sans"/>
                <a:sym typeface="Gill Sans"/>
              </a:defRPr>
            </a:lvl4pPr>
            <a:lvl5pPr marL="1828800" marR="0" lvl="4" indent="0" algn="l" rtl="0">
              <a:spcBef>
                <a:spcPts val="400"/>
              </a:spcBef>
              <a:buClr>
                <a:srgbClr val="272727"/>
              </a:buClr>
              <a:buFont typeface="Gill Sans"/>
              <a:buNone/>
              <a:defRPr sz="2000" b="0" i="0" u="none" strike="noStrike" cap="none">
                <a:solidFill>
                  <a:srgbClr val="272727"/>
                </a:solidFill>
                <a:latin typeface="Gill Sans"/>
                <a:ea typeface="Gill Sans"/>
                <a:cs typeface="Gill Sans"/>
                <a:sym typeface="Gill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rgbClr val="272727"/>
              </a:buClr>
              <a:buFont typeface="Gill Sans"/>
              <a:buNone/>
              <a:defRPr sz="4000" b="0" i="0" u="none" strike="noStrike" cap="none">
                <a:solidFill>
                  <a:srgbClr val="272727"/>
                </a:solidFill>
                <a:latin typeface="Gill Sans"/>
                <a:ea typeface="Gill Sans"/>
                <a:cs typeface="Gill Sans"/>
                <a:sym typeface="Gill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30000">
              <a:schemeClr val="lt1"/>
            </a:gs>
            <a:gs pos="100000">
              <a:srgbClr val="BBC6C8"/>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rgbClr val="272727"/>
              </a:buClr>
              <a:buFont typeface="Gill Sans"/>
              <a:buNone/>
              <a:defRPr sz="4000" b="0" i="0" u="none" strike="noStrike" cap="none">
                <a:solidFill>
                  <a:srgbClr val="272727"/>
                </a:solidFill>
                <a:latin typeface="Gill Sans"/>
                <a:ea typeface="Gill Sans"/>
                <a:cs typeface="Gill Sans"/>
                <a:sym typeface="Gill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457200" y="1600200"/>
            <a:ext cx="8229600" cy="4992819"/>
          </a:xfrm>
          <a:prstGeom prst="rect">
            <a:avLst/>
          </a:prstGeom>
          <a:noFill/>
          <a:ln>
            <a:noFill/>
          </a:ln>
        </p:spPr>
        <p:txBody>
          <a:bodyPr lIns="91425" tIns="91425" rIns="91425" bIns="91425" anchor="t" anchorCtr="0"/>
          <a:lstStyle>
            <a:lvl1pPr marL="0" marR="0" lvl="0" indent="0" algn="l" rtl="0">
              <a:spcBef>
                <a:spcPts val="640"/>
              </a:spcBef>
              <a:buClr>
                <a:srgbClr val="272727"/>
              </a:buClr>
              <a:buFont typeface="Gill Sans"/>
              <a:buNone/>
              <a:defRPr sz="3200" b="0" i="0" u="none" strike="noStrike" cap="none">
                <a:solidFill>
                  <a:srgbClr val="272727"/>
                </a:solidFill>
                <a:latin typeface="Gill Sans"/>
                <a:ea typeface="Gill Sans"/>
                <a:cs typeface="Gill Sans"/>
                <a:sym typeface="Gill Sans"/>
              </a:defRPr>
            </a:lvl1pPr>
            <a:lvl2pPr marL="457200" marR="0" lvl="1" indent="0" algn="l" rtl="0">
              <a:spcBef>
                <a:spcPts val="560"/>
              </a:spcBef>
              <a:buClr>
                <a:srgbClr val="272727"/>
              </a:buClr>
              <a:buFont typeface="Gill Sans"/>
              <a:buNone/>
              <a:defRPr sz="2800" b="0" i="0" u="none" strike="noStrike" cap="none">
                <a:solidFill>
                  <a:srgbClr val="272727"/>
                </a:solidFill>
                <a:latin typeface="Gill Sans"/>
                <a:ea typeface="Gill Sans"/>
                <a:cs typeface="Gill Sans"/>
                <a:sym typeface="Gill Sans"/>
              </a:defRPr>
            </a:lvl2pPr>
            <a:lvl3pPr marL="914400" marR="0" lvl="2" indent="0" algn="l" rtl="0">
              <a:spcBef>
                <a:spcPts val="480"/>
              </a:spcBef>
              <a:buClr>
                <a:srgbClr val="272727"/>
              </a:buClr>
              <a:buFont typeface="Gill Sans"/>
              <a:buNone/>
              <a:defRPr sz="2400" b="0" i="0" u="none" strike="noStrike" cap="none">
                <a:solidFill>
                  <a:srgbClr val="272727"/>
                </a:solidFill>
                <a:latin typeface="Gill Sans"/>
                <a:ea typeface="Gill Sans"/>
                <a:cs typeface="Gill Sans"/>
                <a:sym typeface="Gill Sans"/>
              </a:defRPr>
            </a:lvl3pPr>
            <a:lvl4pPr marL="1371600" marR="0" lvl="3" indent="0" algn="l" rtl="0">
              <a:spcBef>
                <a:spcPts val="400"/>
              </a:spcBef>
              <a:buClr>
                <a:srgbClr val="272727"/>
              </a:buClr>
              <a:buFont typeface="Gill Sans"/>
              <a:buNone/>
              <a:defRPr sz="2000" b="0" i="0" u="none" strike="noStrike" cap="none">
                <a:solidFill>
                  <a:srgbClr val="272727"/>
                </a:solidFill>
                <a:latin typeface="Gill Sans"/>
                <a:ea typeface="Gill Sans"/>
                <a:cs typeface="Gill Sans"/>
                <a:sym typeface="Gill Sans"/>
              </a:defRPr>
            </a:lvl4pPr>
            <a:lvl5pPr marL="1828800" marR="0" lvl="4" indent="0" algn="l" rtl="0">
              <a:spcBef>
                <a:spcPts val="400"/>
              </a:spcBef>
              <a:buClr>
                <a:srgbClr val="272727"/>
              </a:buClr>
              <a:buFont typeface="Gill Sans"/>
              <a:buNone/>
              <a:defRPr sz="2000" b="0" i="0" u="none" strike="noStrike" cap="none">
                <a:solidFill>
                  <a:srgbClr val="272727"/>
                </a:solidFill>
                <a:latin typeface="Gill Sans"/>
                <a:ea typeface="Gill Sans"/>
                <a:cs typeface="Gill Sans"/>
                <a:sym typeface="Gill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3.png"/><Relationship Id="rId6"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7.png"/><Relationship Id="rId6"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8.png"/><Relationship Id="rId6"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
        <p:cNvGrpSpPr/>
        <p:nvPr/>
      </p:nvGrpSpPr>
      <p:grpSpPr>
        <a:xfrm>
          <a:off x="0" y="0"/>
          <a:ext cx="0" cy="0"/>
          <a:chOff x="0" y="0"/>
          <a:chExt cx="0" cy="0"/>
        </a:xfrm>
      </p:grpSpPr>
      <p:sp>
        <p:nvSpPr>
          <p:cNvPr id="23" name="Shape 23"/>
          <p:cNvSpPr txBox="1">
            <a:spLocks noGrp="1"/>
          </p:cNvSpPr>
          <p:nvPr>
            <p:ph type="ctrTitle"/>
          </p:nvPr>
        </p:nvSpPr>
        <p:spPr>
          <a:xfrm>
            <a:off x="150" y="1826650"/>
            <a:ext cx="9144000" cy="2600700"/>
          </a:xfrm>
          <a:prstGeom prst="rect">
            <a:avLst/>
          </a:prstGeom>
          <a:noFill/>
          <a:ln>
            <a:noFill/>
          </a:ln>
        </p:spPr>
        <p:txBody>
          <a:bodyPr lIns="91425" tIns="45700" rIns="91425" bIns="45700" anchor="ctr" anchorCtr="0">
            <a:noAutofit/>
          </a:bodyPr>
          <a:lstStyle/>
          <a:p>
            <a:pPr lvl="0" rtl="0">
              <a:spcBef>
                <a:spcPts val="0"/>
              </a:spcBef>
              <a:buClr>
                <a:srgbClr val="272727"/>
              </a:buClr>
              <a:buSzPct val="25000"/>
              <a:buFont typeface="Gill Sans"/>
              <a:buNone/>
            </a:pPr>
            <a:r>
              <a:rPr lang="en-US"/>
              <a:t>New Student Center: Integration of Useful Pages and Utilizing Bootstrap</a:t>
            </a:r>
          </a:p>
        </p:txBody>
      </p:sp>
      <p:sp>
        <p:nvSpPr>
          <p:cNvPr id="24" name="Shape 24"/>
          <p:cNvSpPr txBox="1">
            <a:spLocks noGrp="1"/>
          </p:cNvSpPr>
          <p:nvPr>
            <p:ph type="subTitle" idx="1"/>
          </p:nvPr>
        </p:nvSpPr>
        <p:spPr>
          <a:xfrm>
            <a:off x="1371600" y="4618275"/>
            <a:ext cx="6400799" cy="1220968"/>
          </a:xfrm>
          <a:prstGeom prst="rect">
            <a:avLst/>
          </a:prstGeom>
          <a:noFill/>
          <a:ln>
            <a:noFill/>
          </a:ln>
        </p:spPr>
        <p:txBody>
          <a:bodyPr lIns="91425" tIns="45700" rIns="91425" bIns="45700" anchor="t" anchorCtr="0">
            <a:noAutofit/>
          </a:bodyPr>
          <a:lstStyle/>
          <a:p>
            <a:pPr lvl="0" rtl="0">
              <a:spcBef>
                <a:spcPts val="0"/>
              </a:spcBef>
              <a:buClr>
                <a:srgbClr val="888888"/>
              </a:buClr>
              <a:buSzPct val="25000"/>
              <a:buFont typeface="Gill Sans"/>
              <a:buNone/>
            </a:pPr>
            <a:r>
              <a:rPr lang="en-US"/>
              <a:t>By:  Ambur, Chang and Wang</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p:transition spd="slow" advTm="6183">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rgbClr val="272727"/>
              </a:buClr>
              <a:buSzPct val="25000"/>
              <a:buFont typeface="Gill Sans"/>
              <a:buNone/>
            </a:pPr>
            <a:r>
              <a:rPr lang="en-US"/>
              <a:t>UNDERSTANDING</a:t>
            </a:r>
          </a:p>
        </p:txBody>
      </p:sp>
      <p:sp>
        <p:nvSpPr>
          <p:cNvPr id="30" name="Shape 30"/>
          <p:cNvSpPr txBox="1">
            <a:spLocks noGrp="1"/>
          </p:cNvSpPr>
          <p:nvPr>
            <p:ph type="body" idx="1"/>
          </p:nvPr>
        </p:nvSpPr>
        <p:spPr>
          <a:xfrm>
            <a:off x="457200" y="1600200"/>
            <a:ext cx="8229600" cy="50022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rgbClr val="272727"/>
              </a:buClr>
              <a:buSzPct val="25000"/>
              <a:buFont typeface="Gill Sans"/>
              <a:buNone/>
            </a:pPr>
            <a:r>
              <a:rPr lang="en-US" sz="3200" b="0" i="1" u="none" strike="noStrike" cap="none">
                <a:solidFill>
                  <a:srgbClr val="272727"/>
                </a:solidFill>
                <a:latin typeface="Gill Sans"/>
                <a:ea typeface="Gill Sans"/>
                <a:cs typeface="Gill Sans"/>
                <a:sym typeface="Gill Sans"/>
              </a:rPr>
              <a:t>Describe whom you interviewed?</a:t>
            </a:r>
          </a:p>
          <a:p>
            <a:pPr marL="457200" marR="0" lvl="0" indent="-228600" algn="l" rtl="0">
              <a:spcBef>
                <a:spcPts val="0"/>
              </a:spcBef>
              <a:spcAft>
                <a:spcPts val="0"/>
              </a:spcAft>
              <a:buChar char="-"/>
            </a:pPr>
            <a:r>
              <a:rPr lang="en-US" i="1"/>
              <a:t>3 UW undergrads</a:t>
            </a:r>
          </a:p>
          <a:p>
            <a:pPr marL="0" marR="0" lvl="0" indent="0" algn="l" rtl="0">
              <a:spcBef>
                <a:spcPts val="640"/>
              </a:spcBef>
              <a:spcAft>
                <a:spcPts val="0"/>
              </a:spcAft>
              <a:buClr>
                <a:srgbClr val="272727"/>
              </a:buClr>
              <a:buSzPct val="25000"/>
              <a:buFont typeface="Gill Sans"/>
              <a:buNone/>
            </a:pPr>
            <a:r>
              <a:rPr lang="en-US" sz="3200" b="0" i="1" u="none" strike="noStrike" cap="none">
                <a:solidFill>
                  <a:srgbClr val="272727"/>
                </a:solidFill>
                <a:latin typeface="Gill Sans"/>
                <a:ea typeface="Gill Sans"/>
                <a:cs typeface="Gill Sans"/>
                <a:sym typeface="Gill Sans"/>
              </a:rPr>
              <a:t>What process did you follow?</a:t>
            </a:r>
          </a:p>
          <a:p>
            <a:pPr marL="457200" marR="0" lvl="0" indent="-228600" algn="l" rtl="0">
              <a:spcBef>
                <a:spcPts val="640"/>
              </a:spcBef>
              <a:spcAft>
                <a:spcPts val="0"/>
              </a:spcAft>
              <a:buChar char="-"/>
            </a:pPr>
            <a:r>
              <a:rPr lang="en-US" i="1"/>
              <a:t>Combination of </a:t>
            </a:r>
            <a:r>
              <a:rPr lang="en-US" i="1">
                <a:solidFill>
                  <a:schemeClr val="dk1"/>
                </a:solidFill>
              </a:rPr>
              <a:t>Ethnography and Think-aloud</a:t>
            </a:r>
          </a:p>
          <a:p>
            <a:pPr marL="0" marR="0" lvl="0" indent="0" algn="l" rtl="0">
              <a:spcBef>
                <a:spcPts val="640"/>
              </a:spcBef>
              <a:buClr>
                <a:srgbClr val="272727"/>
              </a:buClr>
              <a:buSzPct val="25000"/>
              <a:buFont typeface="Gill Sans"/>
              <a:buNone/>
            </a:pPr>
            <a:r>
              <a:rPr lang="en-US" sz="3200" b="0" i="1" u="none" strike="noStrike" cap="none">
                <a:solidFill>
                  <a:srgbClr val="272727"/>
                </a:solidFill>
                <a:latin typeface="Gill Sans"/>
                <a:ea typeface="Gill Sans"/>
                <a:cs typeface="Gill Sans"/>
                <a:sym typeface="Gill Sans"/>
              </a:rPr>
              <a:t>What tasks did they do?</a:t>
            </a:r>
          </a:p>
          <a:p>
            <a:pPr marL="457200" marR="0" lvl="0" indent="-228600" algn="l" rtl="0">
              <a:spcBef>
                <a:spcPts val="640"/>
              </a:spcBef>
              <a:buChar char="-"/>
            </a:pPr>
            <a:r>
              <a:rPr lang="en-US" i="1"/>
              <a:t>Check current DARS and schedule</a:t>
            </a:r>
          </a:p>
          <a:p>
            <a:pPr marL="457200" marR="0" lvl="0" indent="-228600" algn="l" rtl="0">
              <a:spcBef>
                <a:spcPts val="640"/>
              </a:spcBef>
              <a:buChar char="-"/>
            </a:pPr>
            <a:r>
              <a:rPr lang="en-US" i="1"/>
              <a:t>Searched for the class</a:t>
            </a:r>
          </a:p>
          <a:p>
            <a:pPr marL="457200" marR="0" lvl="0" indent="-228600" algn="l" rtl="0">
              <a:spcBef>
                <a:spcPts val="640"/>
              </a:spcBef>
              <a:buChar char="-"/>
            </a:pPr>
            <a:r>
              <a:rPr lang="en-US" i="1"/>
              <a:t>Searched information about the class</a:t>
            </a:r>
          </a:p>
          <a:p>
            <a:pPr marL="457200" marR="0" lvl="0" indent="-228600" algn="l" rtl="0">
              <a:spcBef>
                <a:spcPts val="640"/>
              </a:spcBef>
              <a:buChar char="-"/>
            </a:pPr>
            <a:r>
              <a:rPr lang="en-US" i="1"/>
              <a:t>Add the class</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p:transition spd="slow" advTm="15554">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rgbClr val="272727"/>
              </a:buClr>
              <a:buSzPct val="25000"/>
              <a:buFont typeface="Gill Sans"/>
              <a:buNone/>
            </a:pPr>
            <a:r>
              <a:rPr lang="en-US"/>
              <a:t>IDEATION</a:t>
            </a:r>
          </a:p>
        </p:txBody>
      </p:sp>
      <p:sp>
        <p:nvSpPr>
          <p:cNvPr id="36" name="Shape 36"/>
          <p:cNvSpPr txBox="1">
            <a:spLocks noGrp="1"/>
          </p:cNvSpPr>
          <p:nvPr>
            <p:ph type="body" idx="1"/>
          </p:nvPr>
        </p:nvSpPr>
        <p:spPr>
          <a:xfrm>
            <a:off x="224050" y="1354650"/>
            <a:ext cx="8229600" cy="5002200"/>
          </a:xfrm>
          <a:prstGeom prst="rect">
            <a:avLst/>
          </a:prstGeom>
          <a:noFill/>
          <a:ln>
            <a:noFill/>
          </a:ln>
        </p:spPr>
        <p:txBody>
          <a:bodyPr lIns="91425" tIns="45700" rIns="91425" bIns="45700" anchor="t" anchorCtr="0">
            <a:noAutofit/>
          </a:bodyPr>
          <a:lstStyle/>
          <a:p>
            <a:pPr marL="457200" marR="0" lvl="0" indent="-228600" algn="l" rtl="0">
              <a:spcBef>
                <a:spcPts val="640"/>
              </a:spcBef>
              <a:buChar char="-"/>
            </a:pPr>
            <a:r>
              <a:rPr lang="en-US" i="1"/>
              <a:t>Breakdowns/workaround/opportunity:   </a:t>
            </a:r>
          </a:p>
          <a:p>
            <a:pPr marL="914400" marR="0" lvl="1" indent="-228600" algn="l" rtl="0">
              <a:spcBef>
                <a:spcPts val="640"/>
              </a:spcBef>
              <a:buChar char="-"/>
            </a:pPr>
            <a:r>
              <a:rPr lang="en-US" i="1"/>
              <a:t>Multiple clicks and </a:t>
            </a:r>
          </a:p>
          <a:p>
            <a:pPr marL="914400" marR="0" lvl="0" indent="0" algn="l" rtl="0">
              <a:spcBef>
                <a:spcPts val="640"/>
              </a:spcBef>
              <a:buNone/>
            </a:pPr>
            <a:r>
              <a:rPr lang="en-US" sz="2800" i="1"/>
              <a:t>page transition</a:t>
            </a:r>
          </a:p>
          <a:p>
            <a:pPr marL="914400" lvl="1" indent="-228600" rtl="0">
              <a:spcBef>
                <a:spcPts val="640"/>
              </a:spcBef>
              <a:buChar char="-"/>
            </a:pPr>
            <a:r>
              <a:rPr lang="en-US" i="1"/>
              <a:t>Slow</a:t>
            </a:r>
          </a:p>
          <a:p>
            <a:pPr marL="914400" lvl="1" indent="-228600" rtl="0">
              <a:spcBef>
                <a:spcPts val="640"/>
              </a:spcBef>
              <a:buChar char="-"/>
            </a:pPr>
            <a:r>
              <a:rPr lang="en-US" i="1"/>
              <a:t>Poor search function</a:t>
            </a:r>
          </a:p>
          <a:p>
            <a:pPr marL="914400" lvl="1" indent="-228600" rtl="0">
              <a:spcBef>
                <a:spcPts val="640"/>
              </a:spcBef>
              <a:buChar char="-"/>
            </a:pPr>
            <a:r>
              <a:rPr lang="en-US" i="1"/>
              <a:t>General layout</a:t>
            </a:r>
          </a:p>
          <a:p>
            <a:pPr marL="914400" lvl="1" indent="-228600" rtl="0">
              <a:spcBef>
                <a:spcPts val="640"/>
              </a:spcBef>
              <a:buChar char="-"/>
            </a:pPr>
            <a:r>
              <a:rPr lang="en-US" i="1"/>
              <a:t>etc...</a:t>
            </a:r>
          </a:p>
          <a:p>
            <a:pPr marL="0" lvl="0" indent="0" rtl="0">
              <a:spcBef>
                <a:spcPts val="640"/>
              </a:spcBef>
              <a:buNone/>
            </a:pPr>
            <a:endParaRPr i="1"/>
          </a:p>
        </p:txBody>
      </p:sp>
      <p:pic>
        <p:nvPicPr>
          <p:cNvPr id="37" name="Shape 37"/>
          <p:cNvPicPr preferRelativeResize="0"/>
          <p:nvPr/>
        </p:nvPicPr>
        <p:blipFill>
          <a:blip r:embed="rId5">
            <a:alphaModFix/>
          </a:blip>
          <a:stretch>
            <a:fillRect/>
          </a:stretch>
        </p:blipFill>
        <p:spPr>
          <a:xfrm>
            <a:off x="4298850" y="2276850"/>
            <a:ext cx="4689374" cy="3623626"/>
          </a:xfrm>
          <a:prstGeom prst="rect">
            <a:avLst/>
          </a:prstGeom>
          <a:noFill/>
          <a:ln>
            <a:noFill/>
          </a:ln>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cSld>
  <p:clrMapOvr>
    <a:masterClrMapping/>
  </p:clrMapOvr>
  <p:transition spd="slow" advTm="20481">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
        <p:cNvGrpSpPr/>
        <p:nvPr/>
      </p:nvGrpSpPr>
      <p:grpSpPr>
        <a:xfrm>
          <a:off x="0" y="0"/>
          <a:ext cx="0" cy="0"/>
          <a:chOff x="0" y="0"/>
          <a:chExt cx="0" cy="0"/>
        </a:xfrm>
      </p:grpSpPr>
      <p:sp>
        <p:nvSpPr>
          <p:cNvPr id="42" name="Shape 42"/>
          <p:cNvSpPr txBox="1">
            <a:spLocks noGrp="1"/>
          </p:cNvSpPr>
          <p:nvPr>
            <p:ph type="title"/>
          </p:nvPr>
        </p:nvSpPr>
        <p:spPr>
          <a:xfrm>
            <a:off x="762000" y="294962"/>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rgbClr val="272727"/>
              </a:buClr>
              <a:buSzPct val="25000"/>
              <a:buFont typeface="Gill Sans"/>
              <a:buNone/>
            </a:pPr>
            <a:r>
              <a:rPr lang="en-US" sz="4500"/>
              <a:t>PROTOTYPING</a:t>
            </a:r>
          </a:p>
        </p:txBody>
      </p:sp>
      <p:pic>
        <p:nvPicPr>
          <p:cNvPr id="43" name="Shape 43"/>
          <p:cNvPicPr preferRelativeResize="0"/>
          <p:nvPr/>
        </p:nvPicPr>
        <p:blipFill>
          <a:blip r:embed="rId5">
            <a:alphaModFix/>
          </a:blip>
          <a:stretch>
            <a:fillRect/>
          </a:stretch>
        </p:blipFill>
        <p:spPr>
          <a:xfrm>
            <a:off x="2762297" y="3447262"/>
            <a:ext cx="3112575" cy="3277050"/>
          </a:xfrm>
          <a:prstGeom prst="rect">
            <a:avLst/>
          </a:prstGeom>
          <a:noFill/>
          <a:ln>
            <a:noFill/>
          </a:ln>
        </p:spPr>
      </p:pic>
      <p:pic>
        <p:nvPicPr>
          <p:cNvPr id="44" name="Shape 44"/>
          <p:cNvPicPr preferRelativeResize="0"/>
          <p:nvPr/>
        </p:nvPicPr>
        <p:blipFill>
          <a:blip r:embed="rId6">
            <a:alphaModFix/>
          </a:blip>
          <a:stretch>
            <a:fillRect/>
          </a:stretch>
        </p:blipFill>
        <p:spPr>
          <a:xfrm>
            <a:off x="5933525" y="3475950"/>
            <a:ext cx="3058083" cy="3219674"/>
          </a:xfrm>
          <a:prstGeom prst="rect">
            <a:avLst/>
          </a:prstGeom>
          <a:noFill/>
          <a:ln>
            <a:noFill/>
          </a:ln>
        </p:spPr>
      </p:pic>
      <p:pic>
        <p:nvPicPr>
          <p:cNvPr id="45" name="Shape 45"/>
          <p:cNvPicPr preferRelativeResize="0"/>
          <p:nvPr/>
        </p:nvPicPr>
        <p:blipFill>
          <a:blip r:embed="rId7">
            <a:alphaModFix/>
          </a:blip>
          <a:stretch>
            <a:fillRect/>
          </a:stretch>
        </p:blipFill>
        <p:spPr>
          <a:xfrm>
            <a:off x="163450" y="477875"/>
            <a:ext cx="2698425" cy="3495950"/>
          </a:xfrm>
          <a:prstGeom prst="rect">
            <a:avLst/>
          </a:prstGeom>
          <a:noFill/>
          <a:ln>
            <a:noFill/>
          </a:ln>
        </p:spPr>
      </p:pic>
      <p:sp>
        <p:nvSpPr>
          <p:cNvPr id="46" name="Shape 46"/>
          <p:cNvSpPr txBox="1"/>
          <p:nvPr/>
        </p:nvSpPr>
        <p:spPr>
          <a:xfrm>
            <a:off x="3201250" y="1850825"/>
            <a:ext cx="4978500" cy="1910099"/>
          </a:xfrm>
          <a:prstGeom prst="rect">
            <a:avLst/>
          </a:prstGeom>
          <a:noFill/>
          <a:ln>
            <a:noFill/>
          </a:ln>
        </p:spPr>
        <p:txBody>
          <a:bodyPr lIns="91425" tIns="91425" rIns="91425" bIns="91425" anchor="t" anchorCtr="0">
            <a:noAutofit/>
          </a:bodyPr>
          <a:lstStyle/>
          <a:p>
            <a:pPr lvl="0">
              <a:spcBef>
                <a:spcPts val="0"/>
              </a:spcBef>
              <a:buNone/>
            </a:pPr>
            <a:r>
              <a:rPr lang="en-US" sz="2800">
                <a:latin typeface="Gill Sans"/>
                <a:ea typeface="Gill Sans"/>
                <a:cs typeface="Gill Sans"/>
                <a:sym typeface="Gill Sans"/>
              </a:rPr>
              <a:t>   &lt;----  Initial Paper Prototype</a:t>
            </a:r>
          </a:p>
        </p:txBody>
      </p:sp>
      <p:sp>
        <p:nvSpPr>
          <p:cNvPr id="47" name="Shape 47"/>
          <p:cNvSpPr txBox="1"/>
          <p:nvPr/>
        </p:nvSpPr>
        <p:spPr>
          <a:xfrm>
            <a:off x="163450" y="4553375"/>
            <a:ext cx="2181300" cy="2651699"/>
          </a:xfrm>
          <a:prstGeom prst="rect">
            <a:avLst/>
          </a:prstGeom>
          <a:noFill/>
          <a:ln>
            <a:noFill/>
          </a:ln>
        </p:spPr>
        <p:txBody>
          <a:bodyPr lIns="91425" tIns="91425" rIns="91425" bIns="91425" anchor="t" anchorCtr="0">
            <a:noAutofit/>
          </a:bodyPr>
          <a:lstStyle/>
          <a:p>
            <a:pPr lvl="0">
              <a:spcBef>
                <a:spcPts val="0"/>
              </a:spcBef>
              <a:buNone/>
            </a:pPr>
            <a:r>
              <a:rPr lang="en-US" sz="2800">
                <a:latin typeface="Gill Sans"/>
                <a:ea typeface="Gill Sans"/>
                <a:cs typeface="Gill Sans"/>
                <a:sym typeface="Gill Sans"/>
              </a:rPr>
              <a:t>Lo-Fi Prototype  ----&gt;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78800" y="5892800"/>
            <a:ext cx="812800" cy="812800"/>
          </a:xfrm>
          <a:prstGeom prst="rect">
            <a:avLst/>
          </a:prstGeom>
        </p:spPr>
      </p:pic>
    </p:spTree>
  </p:cSld>
  <p:clrMapOvr>
    <a:masterClrMapping/>
  </p:clrMapOvr>
  <p:transition spd="slow" advTm="13116">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2" name="Shape 52"/>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rgbClr val="272727"/>
              </a:buClr>
              <a:buSzPct val="25000"/>
              <a:buFont typeface="Gill Sans"/>
              <a:buNone/>
            </a:pPr>
            <a:r>
              <a:rPr lang="en-US"/>
              <a:t>EVALUATING</a:t>
            </a:r>
          </a:p>
        </p:txBody>
      </p:sp>
      <p:pic>
        <p:nvPicPr>
          <p:cNvPr id="53" name="Shape 53"/>
          <p:cNvPicPr preferRelativeResize="0"/>
          <p:nvPr/>
        </p:nvPicPr>
        <p:blipFill>
          <a:blip r:embed="rId5">
            <a:alphaModFix/>
          </a:blip>
          <a:stretch>
            <a:fillRect/>
          </a:stretch>
        </p:blipFill>
        <p:spPr>
          <a:xfrm>
            <a:off x="6276700" y="183374"/>
            <a:ext cx="2410111" cy="1325550"/>
          </a:xfrm>
          <a:prstGeom prst="rect">
            <a:avLst/>
          </a:prstGeom>
          <a:noFill/>
          <a:ln>
            <a:noFill/>
          </a:ln>
        </p:spPr>
      </p:pic>
      <p:sp>
        <p:nvSpPr>
          <p:cNvPr id="54" name="Shape 54"/>
          <p:cNvSpPr txBox="1">
            <a:spLocks noGrp="1"/>
          </p:cNvSpPr>
          <p:nvPr>
            <p:ph type="body" idx="1"/>
          </p:nvPr>
        </p:nvSpPr>
        <p:spPr>
          <a:xfrm>
            <a:off x="457200" y="1600200"/>
            <a:ext cx="8229600" cy="50022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rgbClr val="272727"/>
              </a:buClr>
              <a:buSzPct val="25000"/>
              <a:buFont typeface="Gill Sans"/>
              <a:buNone/>
            </a:pPr>
            <a:r>
              <a:rPr lang="en-US" i="1"/>
              <a:t>Ask the users to evaluate our lo-fi prototype...</a:t>
            </a:r>
          </a:p>
        </p:txBody>
      </p:sp>
      <p:graphicFrame>
        <p:nvGraphicFramePr>
          <p:cNvPr id="55" name="Shape 55"/>
          <p:cNvGraphicFramePr/>
          <p:nvPr/>
        </p:nvGraphicFramePr>
        <p:xfrm>
          <a:off x="524300" y="2311550"/>
          <a:ext cx="8162500" cy="4145160"/>
        </p:xfrm>
        <a:graphic>
          <a:graphicData uri="http://schemas.openxmlformats.org/drawingml/2006/table">
            <a:tbl>
              <a:tblPr>
                <a:noFill/>
                <a:tableStyleId>{203D6F01-DC9D-44F3-9602-7360CC622A41}</a:tableStyleId>
              </a:tblPr>
              <a:tblGrid>
                <a:gridCol w="4081250"/>
                <a:gridCol w="4081250"/>
              </a:tblGrid>
              <a:tr h="619025">
                <a:tc>
                  <a:txBody>
                    <a:bodyPr/>
                    <a:lstStyle/>
                    <a:p>
                      <a:pPr lvl="0" rtl="0">
                        <a:spcBef>
                          <a:spcPts val="0"/>
                        </a:spcBef>
                        <a:buClr>
                          <a:schemeClr val="dk1"/>
                        </a:buClr>
                        <a:buSzPct val="34375"/>
                        <a:buFont typeface="Arial"/>
                        <a:buNone/>
                      </a:pPr>
                      <a:r>
                        <a:rPr lang="en-US" sz="3200" i="1">
                          <a:solidFill>
                            <a:srgbClr val="272727"/>
                          </a:solidFill>
                          <a:latin typeface="Gill Sans"/>
                          <a:ea typeface="Gill Sans"/>
                          <a:cs typeface="Gill Sans"/>
                          <a:sym typeface="Gill Sans"/>
                        </a:rPr>
                        <a:t>Top likes:	</a:t>
                      </a:r>
                    </a:p>
                  </a:txBody>
                  <a:tcPr marL="91425" marR="91425" marT="91425" marB="91425">
                    <a:lnL w="38100" cap="flat" cmpd="sng">
                      <a:solidFill>
                        <a:srgbClr val="9E9E9E"/>
                      </a:solidFill>
                      <a:prstDash val="solid"/>
                      <a:round/>
                      <a:headEnd type="none" w="med" len="med"/>
                      <a:tailEnd type="none" w="med" len="med"/>
                    </a:lnL>
                    <a:lnR w="38100" cap="flat" cmpd="sng">
                      <a:solidFill>
                        <a:srgbClr val="9E9E9E"/>
                      </a:solidFill>
                      <a:prstDash val="solid"/>
                      <a:round/>
                      <a:headEnd type="none" w="med" len="med"/>
                      <a:tailEnd type="none" w="med" len="med"/>
                    </a:lnR>
                    <a:lnT w="38100" cap="flat" cmpd="sng">
                      <a:solidFill>
                        <a:srgbClr val="9E9E9E"/>
                      </a:solidFill>
                      <a:prstDash val="solid"/>
                      <a:round/>
                      <a:headEnd type="none" w="med" len="med"/>
                      <a:tailEnd type="none" w="med" len="med"/>
                    </a:lnT>
                    <a:lnB w="38100" cap="flat" cmpd="sng">
                      <a:solidFill>
                        <a:srgbClr val="9E9E9E"/>
                      </a:solidFill>
                      <a:prstDash val="solid"/>
                      <a:round/>
                      <a:headEnd type="none" w="med" len="med"/>
                      <a:tailEnd type="none" w="med" len="med"/>
                    </a:lnB>
                  </a:tcPr>
                </a:tc>
                <a:tc>
                  <a:txBody>
                    <a:bodyPr/>
                    <a:lstStyle/>
                    <a:p>
                      <a:pPr lvl="0" rtl="0">
                        <a:spcBef>
                          <a:spcPts val="0"/>
                        </a:spcBef>
                        <a:buClr>
                          <a:schemeClr val="dk1"/>
                        </a:buClr>
                        <a:buSzPct val="34375"/>
                        <a:buFont typeface="Arial"/>
                        <a:buNone/>
                      </a:pPr>
                      <a:r>
                        <a:rPr lang="en-US" sz="3200" i="1">
                          <a:solidFill>
                            <a:srgbClr val="272727"/>
                          </a:solidFill>
                          <a:latin typeface="Gill Sans"/>
                          <a:ea typeface="Gill Sans"/>
                          <a:cs typeface="Gill Sans"/>
                          <a:sym typeface="Gill Sans"/>
                        </a:rPr>
                        <a:t>Top dislikes:	</a:t>
                      </a:r>
                    </a:p>
                  </a:txBody>
                  <a:tcPr marL="91425" marR="91425" marT="91425" marB="91425">
                    <a:lnL w="38100" cap="flat" cmpd="sng">
                      <a:solidFill>
                        <a:srgbClr val="9E9E9E"/>
                      </a:solidFill>
                      <a:prstDash val="solid"/>
                      <a:round/>
                      <a:headEnd type="none" w="med" len="med"/>
                      <a:tailEnd type="none" w="med" len="med"/>
                    </a:lnL>
                    <a:lnR w="38100" cap="flat" cmpd="sng">
                      <a:solidFill>
                        <a:srgbClr val="9E9E9E"/>
                      </a:solidFill>
                      <a:prstDash val="solid"/>
                      <a:round/>
                      <a:headEnd type="none" w="med" len="med"/>
                      <a:tailEnd type="none" w="med" len="med"/>
                    </a:lnR>
                    <a:lnT w="38100" cap="flat" cmpd="sng">
                      <a:solidFill>
                        <a:srgbClr val="9E9E9E"/>
                      </a:solidFill>
                      <a:prstDash val="solid"/>
                      <a:round/>
                      <a:headEnd type="none" w="med" len="med"/>
                      <a:tailEnd type="none" w="med" len="med"/>
                    </a:lnT>
                    <a:lnB w="38100" cap="flat" cmpd="sng">
                      <a:solidFill>
                        <a:srgbClr val="9E9E9E"/>
                      </a:solidFill>
                      <a:prstDash val="solid"/>
                      <a:round/>
                      <a:headEnd type="none" w="med" len="med"/>
                      <a:tailEnd type="none" w="med" len="med"/>
                    </a:lnB>
                  </a:tcPr>
                </a:tc>
              </a:tr>
              <a:tr h="619025">
                <a:tc>
                  <a:txBody>
                    <a:bodyPr/>
                    <a:lstStyle/>
                    <a:p>
                      <a:pPr marL="457200" lvl="0" indent="-228600" rtl="0">
                        <a:spcBef>
                          <a:spcPts val="0"/>
                        </a:spcBef>
                        <a:buClr>
                          <a:srgbClr val="272727"/>
                        </a:buClr>
                        <a:buFont typeface="Gill Sans"/>
                        <a:buChar char="-"/>
                      </a:pPr>
                      <a:r>
                        <a:rPr lang="en-US" sz="3200" i="1">
                          <a:solidFill>
                            <a:srgbClr val="272727"/>
                          </a:solidFill>
                          <a:latin typeface="Gill Sans"/>
                          <a:ea typeface="Gill Sans"/>
                          <a:cs typeface="Gill Sans"/>
                          <a:sym typeface="Gill Sans"/>
                        </a:rPr>
                        <a:t>Side navigation bar</a:t>
                      </a:r>
                    </a:p>
                  </a:txBody>
                  <a:tcPr marL="91425" marR="91425" marT="91425" marB="91425">
                    <a:lnL w="38100" cap="flat" cmpd="sng">
                      <a:solidFill>
                        <a:srgbClr val="9E9E9E"/>
                      </a:solidFill>
                      <a:prstDash val="solid"/>
                      <a:round/>
                      <a:headEnd type="none" w="med" len="med"/>
                      <a:tailEnd type="none" w="med" len="med"/>
                    </a:lnL>
                    <a:lnR w="38100" cap="flat" cmpd="sng">
                      <a:solidFill>
                        <a:srgbClr val="9E9E9E"/>
                      </a:solidFill>
                      <a:prstDash val="solid"/>
                      <a:round/>
                      <a:headEnd type="none" w="med" len="med"/>
                      <a:tailEnd type="none" w="med" len="med"/>
                    </a:lnR>
                    <a:lnT w="38100" cap="flat" cmpd="sng">
                      <a:solidFill>
                        <a:srgbClr val="9E9E9E"/>
                      </a:solidFill>
                      <a:prstDash val="solid"/>
                      <a:round/>
                      <a:headEnd type="none" w="med" len="med"/>
                      <a:tailEnd type="none" w="med" len="med"/>
                    </a:lnT>
                    <a:lnB w="38100" cap="flat" cmpd="sng">
                      <a:solidFill>
                        <a:srgbClr val="9E9E9E"/>
                      </a:solidFill>
                      <a:prstDash val="solid"/>
                      <a:round/>
                      <a:headEnd type="none" w="med" len="med"/>
                      <a:tailEnd type="none" w="med" len="med"/>
                    </a:lnB>
                  </a:tcPr>
                </a:tc>
                <a:tc>
                  <a:txBody>
                    <a:bodyPr/>
                    <a:lstStyle/>
                    <a:p>
                      <a:pPr marL="457200" lvl="0" indent="-228600" rtl="0">
                        <a:spcBef>
                          <a:spcPts val="0"/>
                        </a:spcBef>
                        <a:buClr>
                          <a:srgbClr val="272727"/>
                        </a:buClr>
                        <a:buFont typeface="Gill Sans"/>
                        <a:buChar char="-"/>
                      </a:pPr>
                      <a:r>
                        <a:rPr lang="en-US" sz="3200" i="1">
                          <a:solidFill>
                            <a:srgbClr val="272727"/>
                          </a:solidFill>
                          <a:latin typeface="Gill Sans"/>
                          <a:ea typeface="Gill Sans"/>
                          <a:cs typeface="Gill Sans"/>
                          <a:sym typeface="Gill Sans"/>
                        </a:rPr>
                        <a:t>Click to expand class information</a:t>
                      </a:r>
                    </a:p>
                  </a:txBody>
                  <a:tcPr marL="91425" marR="91425" marT="91425" marB="91425">
                    <a:lnL w="38100" cap="flat" cmpd="sng">
                      <a:solidFill>
                        <a:srgbClr val="9E9E9E"/>
                      </a:solidFill>
                      <a:prstDash val="solid"/>
                      <a:round/>
                      <a:headEnd type="none" w="med" len="med"/>
                      <a:tailEnd type="none" w="med" len="med"/>
                    </a:lnL>
                    <a:lnR w="38100" cap="flat" cmpd="sng">
                      <a:solidFill>
                        <a:srgbClr val="9E9E9E"/>
                      </a:solidFill>
                      <a:prstDash val="solid"/>
                      <a:round/>
                      <a:headEnd type="none" w="med" len="med"/>
                      <a:tailEnd type="none" w="med" len="med"/>
                    </a:lnR>
                    <a:lnT w="38100" cap="flat" cmpd="sng">
                      <a:solidFill>
                        <a:srgbClr val="9E9E9E"/>
                      </a:solidFill>
                      <a:prstDash val="solid"/>
                      <a:round/>
                      <a:headEnd type="none" w="med" len="med"/>
                      <a:tailEnd type="none" w="med" len="med"/>
                    </a:lnT>
                    <a:lnB w="38100" cap="flat" cmpd="sng">
                      <a:solidFill>
                        <a:srgbClr val="9E9E9E"/>
                      </a:solidFill>
                      <a:prstDash val="solid"/>
                      <a:round/>
                      <a:headEnd type="none" w="med" len="med"/>
                      <a:tailEnd type="none" w="med" len="med"/>
                    </a:lnB>
                  </a:tcPr>
                </a:tc>
              </a:tr>
              <a:tr h="1068750">
                <a:tc>
                  <a:txBody>
                    <a:bodyPr/>
                    <a:lstStyle/>
                    <a:p>
                      <a:pPr marL="457200" lvl="0" indent="-228600" rtl="0">
                        <a:spcBef>
                          <a:spcPts val="0"/>
                        </a:spcBef>
                        <a:buClr>
                          <a:srgbClr val="272727"/>
                        </a:buClr>
                        <a:buFont typeface="Gill Sans"/>
                        <a:buChar char="-"/>
                      </a:pPr>
                      <a:r>
                        <a:rPr lang="en-US" sz="3200" i="1">
                          <a:solidFill>
                            <a:srgbClr val="272727"/>
                          </a:solidFill>
                          <a:latin typeface="Gill Sans"/>
                          <a:ea typeface="Gill Sans"/>
                          <a:cs typeface="Gill Sans"/>
                          <a:sym typeface="Gill Sans"/>
                        </a:rPr>
                        <a:t>DARS/schedule/class status/shopping cart integration</a:t>
                      </a:r>
                    </a:p>
                  </a:txBody>
                  <a:tcPr marL="91425" marR="91425" marT="91425" marB="91425">
                    <a:lnL w="38100" cap="flat" cmpd="sng">
                      <a:solidFill>
                        <a:srgbClr val="9E9E9E"/>
                      </a:solidFill>
                      <a:prstDash val="solid"/>
                      <a:round/>
                      <a:headEnd type="none" w="med" len="med"/>
                      <a:tailEnd type="none" w="med" len="med"/>
                    </a:lnL>
                    <a:lnR w="38100" cap="flat" cmpd="sng">
                      <a:solidFill>
                        <a:srgbClr val="9E9E9E"/>
                      </a:solidFill>
                      <a:prstDash val="solid"/>
                      <a:round/>
                      <a:headEnd type="none" w="med" len="med"/>
                      <a:tailEnd type="none" w="med" len="med"/>
                    </a:lnR>
                    <a:lnT w="38100" cap="flat" cmpd="sng">
                      <a:solidFill>
                        <a:srgbClr val="9E9E9E"/>
                      </a:solidFill>
                      <a:prstDash val="solid"/>
                      <a:round/>
                      <a:headEnd type="none" w="med" len="med"/>
                      <a:tailEnd type="none" w="med" len="med"/>
                    </a:lnT>
                    <a:lnB w="38100" cap="flat" cmpd="sng">
                      <a:solidFill>
                        <a:srgbClr val="9E9E9E"/>
                      </a:solidFill>
                      <a:prstDash val="solid"/>
                      <a:round/>
                      <a:headEnd type="none" w="med" len="med"/>
                      <a:tailEnd type="none" w="med" len="med"/>
                    </a:lnB>
                  </a:tcPr>
                </a:tc>
                <a:tc>
                  <a:txBody>
                    <a:bodyPr/>
                    <a:lstStyle/>
                    <a:p>
                      <a:pPr marL="457200" lvl="0" indent="-228600" rtl="0">
                        <a:spcBef>
                          <a:spcPts val="0"/>
                        </a:spcBef>
                        <a:buClr>
                          <a:srgbClr val="272727"/>
                        </a:buClr>
                        <a:buFont typeface="Gill Sans"/>
                        <a:buChar char="-"/>
                      </a:pPr>
                      <a:r>
                        <a:rPr lang="en-US" sz="3200" i="1">
                          <a:solidFill>
                            <a:srgbClr val="272727"/>
                          </a:solidFill>
                          <a:latin typeface="Gill Sans"/>
                          <a:ea typeface="Gill Sans"/>
                          <a:cs typeface="Gill Sans"/>
                          <a:sym typeface="Gill Sans"/>
                        </a:rPr>
                        <a:t>Unrelated information</a:t>
                      </a:r>
                    </a:p>
                  </a:txBody>
                  <a:tcPr marL="91425" marR="91425" marT="91425" marB="91425">
                    <a:lnL w="38100" cap="flat" cmpd="sng">
                      <a:solidFill>
                        <a:srgbClr val="9E9E9E"/>
                      </a:solidFill>
                      <a:prstDash val="solid"/>
                      <a:round/>
                      <a:headEnd type="none" w="med" len="med"/>
                      <a:tailEnd type="none" w="med" len="med"/>
                    </a:lnL>
                    <a:lnR w="38100" cap="flat" cmpd="sng">
                      <a:solidFill>
                        <a:srgbClr val="9E9E9E"/>
                      </a:solidFill>
                      <a:prstDash val="solid"/>
                      <a:round/>
                      <a:headEnd type="none" w="med" len="med"/>
                      <a:tailEnd type="none" w="med" len="med"/>
                    </a:lnR>
                    <a:lnT w="38100" cap="flat" cmpd="sng">
                      <a:solidFill>
                        <a:srgbClr val="9E9E9E"/>
                      </a:solidFill>
                      <a:prstDash val="solid"/>
                      <a:round/>
                      <a:headEnd type="none" w="med" len="med"/>
                      <a:tailEnd type="none" w="med" len="med"/>
                    </a:lnT>
                    <a:lnB w="38100" cap="flat" cmpd="sng">
                      <a:solidFill>
                        <a:srgbClr val="9E9E9E"/>
                      </a:solidFill>
                      <a:prstDash val="solid"/>
                      <a:round/>
                      <a:headEnd type="none" w="med" len="med"/>
                      <a:tailEnd type="none" w="med" len="med"/>
                    </a:lnB>
                  </a:tcPr>
                </a:tc>
              </a:tr>
              <a:tr h="619025">
                <a:tc>
                  <a:txBody>
                    <a:bodyPr/>
                    <a:lstStyle/>
                    <a:p>
                      <a:pPr marL="457200" lvl="0" indent="-228600" rtl="0">
                        <a:spcBef>
                          <a:spcPts val="0"/>
                        </a:spcBef>
                        <a:buClr>
                          <a:schemeClr val="dk1"/>
                        </a:buClr>
                        <a:buChar char="-"/>
                      </a:pPr>
                      <a:r>
                        <a:rPr lang="en-US" sz="3200" i="1">
                          <a:solidFill>
                            <a:srgbClr val="272727"/>
                          </a:solidFill>
                          <a:latin typeface="Gill Sans"/>
                          <a:ea typeface="Gill Sans"/>
                          <a:cs typeface="Gill Sans"/>
                          <a:sym typeface="Gill Sans"/>
                        </a:rPr>
                        <a:t>Convenient links</a:t>
                      </a:r>
                    </a:p>
                  </a:txBody>
                  <a:tcPr marL="91425" marR="91425" marT="91425" marB="91425">
                    <a:lnL w="38100" cap="flat" cmpd="sng">
                      <a:solidFill>
                        <a:srgbClr val="9E9E9E"/>
                      </a:solidFill>
                      <a:prstDash val="solid"/>
                      <a:round/>
                      <a:headEnd type="none" w="med" len="med"/>
                      <a:tailEnd type="none" w="med" len="med"/>
                    </a:lnL>
                    <a:lnR w="38100" cap="flat" cmpd="sng">
                      <a:solidFill>
                        <a:srgbClr val="9E9E9E"/>
                      </a:solidFill>
                      <a:prstDash val="solid"/>
                      <a:round/>
                      <a:headEnd type="none" w="med" len="med"/>
                      <a:tailEnd type="none" w="med" len="med"/>
                    </a:lnR>
                    <a:lnT w="38100" cap="flat" cmpd="sng">
                      <a:solidFill>
                        <a:srgbClr val="9E9E9E"/>
                      </a:solidFill>
                      <a:prstDash val="solid"/>
                      <a:round/>
                      <a:headEnd type="none" w="med" len="med"/>
                      <a:tailEnd type="none" w="med" len="med"/>
                    </a:lnT>
                    <a:lnB w="38100" cap="flat" cmpd="sng">
                      <a:solidFill>
                        <a:srgbClr val="9E9E9E"/>
                      </a:solidFill>
                      <a:prstDash val="solid"/>
                      <a:round/>
                      <a:headEnd type="none" w="med" len="med"/>
                      <a:tailEnd type="none" w="med" len="med"/>
                    </a:lnB>
                  </a:tcPr>
                </a:tc>
                <a:tc>
                  <a:txBody>
                    <a:bodyPr/>
                    <a:lstStyle/>
                    <a:p>
                      <a:pPr marL="457200" lvl="0" indent="-228600" rtl="0">
                        <a:spcBef>
                          <a:spcPts val="0"/>
                        </a:spcBef>
                        <a:buClr>
                          <a:srgbClr val="272727"/>
                        </a:buClr>
                        <a:buFont typeface="Gill Sans"/>
                        <a:buChar char="-"/>
                      </a:pPr>
                      <a:r>
                        <a:rPr lang="en-US" sz="3200" i="1">
                          <a:solidFill>
                            <a:srgbClr val="272727"/>
                          </a:solidFill>
                          <a:latin typeface="Gill Sans"/>
                          <a:ea typeface="Gill Sans"/>
                          <a:cs typeface="Gill Sans"/>
                          <a:sym typeface="Gill Sans"/>
                        </a:rPr>
                        <a:t>Search bar location</a:t>
                      </a:r>
                    </a:p>
                  </a:txBody>
                  <a:tcPr marL="91425" marR="91425" marT="91425" marB="91425">
                    <a:lnL w="38100" cap="flat" cmpd="sng">
                      <a:solidFill>
                        <a:srgbClr val="9E9E9E"/>
                      </a:solidFill>
                      <a:prstDash val="solid"/>
                      <a:round/>
                      <a:headEnd type="none" w="med" len="med"/>
                      <a:tailEnd type="none" w="med" len="med"/>
                    </a:lnL>
                    <a:lnR w="38100" cap="flat" cmpd="sng">
                      <a:solidFill>
                        <a:srgbClr val="9E9E9E"/>
                      </a:solidFill>
                      <a:prstDash val="solid"/>
                      <a:round/>
                      <a:headEnd type="none" w="med" len="med"/>
                      <a:tailEnd type="none" w="med" len="med"/>
                    </a:lnR>
                    <a:lnT w="38100" cap="flat" cmpd="sng">
                      <a:solidFill>
                        <a:srgbClr val="9E9E9E"/>
                      </a:solidFill>
                      <a:prstDash val="solid"/>
                      <a:round/>
                      <a:headEnd type="none" w="med" len="med"/>
                      <a:tailEnd type="none" w="med" len="med"/>
                    </a:lnT>
                    <a:lnB w="38100" cap="flat" cmpd="sng">
                      <a:solidFill>
                        <a:srgbClr val="9E9E9E"/>
                      </a:solidFill>
                      <a:prstDash val="solid"/>
                      <a:round/>
                      <a:headEnd type="none" w="med" len="med"/>
                      <a:tailEnd type="none" w="med" len="med"/>
                    </a:lnB>
                  </a:tcPr>
                </a:tc>
              </a:tr>
            </a:tbl>
          </a:graphicData>
        </a:graphic>
      </p:graphicFrame>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cSld>
  <p:clrMapOvr>
    <a:masterClrMapping/>
  </p:clrMapOvr>
  <p:transition spd="slow" advTm="29654">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rgbClr val="272727"/>
              </a:buClr>
              <a:buSzPct val="25000"/>
              <a:buFont typeface="Gill Sans"/>
              <a:buNone/>
            </a:pPr>
            <a:r>
              <a:rPr lang="en-US"/>
              <a:t>FINAL SOLUTION</a:t>
            </a:r>
          </a:p>
        </p:txBody>
      </p:sp>
      <p:pic>
        <p:nvPicPr>
          <p:cNvPr id="61" name="Shape 61"/>
          <p:cNvPicPr preferRelativeResize="0"/>
          <p:nvPr/>
        </p:nvPicPr>
        <p:blipFill>
          <a:blip r:embed="rId5">
            <a:alphaModFix/>
          </a:blip>
          <a:stretch>
            <a:fillRect/>
          </a:stretch>
        </p:blipFill>
        <p:spPr>
          <a:xfrm>
            <a:off x="4485125" y="3182125"/>
            <a:ext cx="4462701" cy="2876300"/>
          </a:xfrm>
          <a:prstGeom prst="rect">
            <a:avLst/>
          </a:prstGeom>
          <a:noFill/>
          <a:ln>
            <a:noFill/>
          </a:ln>
        </p:spPr>
      </p:pic>
      <p:sp>
        <p:nvSpPr>
          <p:cNvPr id="62" name="Shape 62"/>
          <p:cNvSpPr txBox="1"/>
          <p:nvPr/>
        </p:nvSpPr>
        <p:spPr>
          <a:xfrm>
            <a:off x="457200" y="1260900"/>
            <a:ext cx="8229600" cy="5074200"/>
          </a:xfrm>
          <a:prstGeom prst="rect">
            <a:avLst/>
          </a:prstGeom>
          <a:noFill/>
          <a:ln>
            <a:noFill/>
          </a:ln>
        </p:spPr>
        <p:txBody>
          <a:bodyPr lIns="91425" tIns="91425" rIns="91425" bIns="91425" anchor="t" anchorCtr="0">
            <a:noAutofit/>
          </a:bodyPr>
          <a:lstStyle/>
          <a:p>
            <a:pPr lvl="0" rtl="0">
              <a:spcBef>
                <a:spcPts val="0"/>
              </a:spcBef>
              <a:buNone/>
            </a:pPr>
            <a:r>
              <a:rPr lang="en-US" sz="3200" i="1">
                <a:solidFill>
                  <a:srgbClr val="272727"/>
                </a:solidFill>
                <a:latin typeface="Gill Sans"/>
                <a:ea typeface="Gill Sans"/>
                <a:cs typeface="Gill Sans"/>
                <a:sym typeface="Gill Sans"/>
              </a:rPr>
              <a:t>Give the user a clean, organized way to find classes</a:t>
            </a:r>
          </a:p>
          <a:p>
            <a:pPr marL="457200" lvl="0" indent="-419100" rtl="0">
              <a:spcBef>
                <a:spcPts val="0"/>
              </a:spcBef>
              <a:buClr>
                <a:srgbClr val="272727"/>
              </a:buClr>
              <a:buSzPct val="100000"/>
              <a:buFont typeface="Gill Sans"/>
              <a:buChar char="-"/>
            </a:pPr>
            <a:r>
              <a:rPr lang="en-US" sz="3000" i="1">
                <a:solidFill>
                  <a:srgbClr val="272727"/>
                </a:solidFill>
                <a:latin typeface="Gill Sans"/>
                <a:ea typeface="Gill Sans"/>
                <a:cs typeface="Gill Sans"/>
                <a:sym typeface="Gill Sans"/>
              </a:rPr>
              <a:t>Search linked with DARS report</a:t>
            </a:r>
          </a:p>
          <a:p>
            <a:pPr marL="457200" lvl="0" indent="-419100" rtl="0">
              <a:spcBef>
                <a:spcPts val="0"/>
              </a:spcBef>
              <a:buClr>
                <a:srgbClr val="272727"/>
              </a:buClr>
              <a:buSzPct val="100000"/>
              <a:buFont typeface="Gill Sans"/>
              <a:buChar char="-"/>
            </a:pPr>
            <a:r>
              <a:rPr lang="en-US" sz="3000" i="1">
                <a:solidFill>
                  <a:srgbClr val="272727"/>
                </a:solidFill>
                <a:latin typeface="Gill Sans"/>
                <a:ea typeface="Gill Sans"/>
                <a:cs typeface="Gill Sans"/>
                <a:sym typeface="Gill Sans"/>
              </a:rPr>
              <a:t>Quickly change view to see:</a:t>
            </a:r>
          </a:p>
          <a:p>
            <a:pPr marL="914400" lvl="1" indent="-406400" rtl="0">
              <a:spcBef>
                <a:spcPts val="0"/>
              </a:spcBef>
              <a:buClr>
                <a:srgbClr val="272727"/>
              </a:buClr>
              <a:buSzPct val="100000"/>
              <a:buFont typeface="Gill Sans"/>
              <a:buChar char="-"/>
            </a:pPr>
            <a:r>
              <a:rPr lang="en-US" sz="2800" i="1">
                <a:solidFill>
                  <a:srgbClr val="272727"/>
                </a:solidFill>
                <a:latin typeface="Gill Sans"/>
                <a:ea typeface="Gill Sans"/>
                <a:cs typeface="Gill Sans"/>
                <a:sym typeface="Gill Sans"/>
              </a:rPr>
              <a:t>Course info</a:t>
            </a:r>
          </a:p>
          <a:p>
            <a:pPr marL="914400" lvl="1" indent="-406400" rtl="0">
              <a:spcBef>
                <a:spcPts val="0"/>
              </a:spcBef>
              <a:buClr>
                <a:srgbClr val="272727"/>
              </a:buClr>
              <a:buSzPct val="100000"/>
              <a:buFont typeface="Gill Sans"/>
              <a:buChar char="-"/>
            </a:pPr>
            <a:r>
              <a:rPr lang="en-US" sz="2800" i="1">
                <a:solidFill>
                  <a:srgbClr val="272727"/>
                </a:solidFill>
                <a:latin typeface="Gill Sans"/>
                <a:ea typeface="Gill Sans"/>
                <a:cs typeface="Gill Sans"/>
                <a:sym typeface="Gill Sans"/>
              </a:rPr>
              <a:t>Available sections</a:t>
            </a:r>
          </a:p>
          <a:p>
            <a:pPr marL="914400" lvl="1" indent="-406400" rtl="0">
              <a:spcBef>
                <a:spcPts val="0"/>
              </a:spcBef>
              <a:buClr>
                <a:srgbClr val="272727"/>
              </a:buClr>
              <a:buSzPct val="100000"/>
              <a:buFont typeface="Gill Sans"/>
              <a:buChar char="-"/>
            </a:pPr>
            <a:r>
              <a:rPr lang="en-US" sz="2800" i="1">
                <a:solidFill>
                  <a:srgbClr val="272727"/>
                </a:solidFill>
                <a:latin typeface="Gill Sans"/>
                <a:ea typeface="Gill Sans"/>
                <a:cs typeface="Gill Sans"/>
                <a:sym typeface="Gill Sans"/>
              </a:rPr>
              <a:t>Grade distribution</a:t>
            </a:r>
          </a:p>
          <a:p>
            <a:pPr marL="914400" lvl="1" indent="-406400" rtl="0">
              <a:spcBef>
                <a:spcPts val="0"/>
              </a:spcBef>
              <a:buClr>
                <a:srgbClr val="272727"/>
              </a:buClr>
              <a:buSzPct val="100000"/>
              <a:buFont typeface="Gill Sans"/>
              <a:buChar char="-"/>
            </a:pPr>
            <a:r>
              <a:rPr lang="en-US" sz="2800" i="1">
                <a:solidFill>
                  <a:srgbClr val="272727"/>
                </a:solidFill>
                <a:latin typeface="Gill Sans"/>
                <a:ea typeface="Gill Sans"/>
                <a:cs typeface="Gill Sans"/>
                <a:sym typeface="Gill Sans"/>
              </a:rPr>
              <a:t>Schedule</a:t>
            </a:r>
          </a:p>
          <a:p>
            <a:pPr marL="0" lvl="0" indent="0" rtl="0">
              <a:spcBef>
                <a:spcPts val="0"/>
              </a:spcBef>
              <a:buNone/>
            </a:pPr>
            <a:r>
              <a:rPr lang="en-US" sz="3200" i="1">
                <a:solidFill>
                  <a:srgbClr val="272727"/>
                </a:solidFill>
                <a:latin typeface="Gill Sans"/>
                <a:ea typeface="Gill Sans"/>
                <a:cs typeface="Gill Sans"/>
                <a:sym typeface="Gill Sans"/>
              </a:rPr>
              <a:t> - </a:t>
            </a:r>
            <a:r>
              <a:rPr lang="en-US" sz="3000" i="1">
                <a:solidFill>
                  <a:srgbClr val="272727"/>
                </a:solidFill>
                <a:latin typeface="Gill Sans"/>
                <a:ea typeface="Gill Sans"/>
                <a:cs typeface="Gill Sans"/>
                <a:sym typeface="Gill Sans"/>
              </a:rPr>
              <a:t>Easily compare classes </a:t>
            </a:r>
          </a:p>
          <a:p>
            <a:pPr marL="0" lvl="0" indent="457200" rtl="0">
              <a:spcBef>
                <a:spcPts val="0"/>
              </a:spcBef>
              <a:buNone/>
            </a:pPr>
            <a:r>
              <a:rPr lang="en-US" sz="3000" i="1">
                <a:solidFill>
                  <a:srgbClr val="272727"/>
                </a:solidFill>
                <a:latin typeface="Gill Sans"/>
                <a:ea typeface="Gill Sans"/>
                <a:cs typeface="Gill Sans"/>
                <a:sym typeface="Gill Sans"/>
              </a:rPr>
              <a:t>to see what fits best</a:t>
            </a:r>
            <a:r>
              <a:rPr lang="en-US" sz="3200" i="1">
                <a:solidFill>
                  <a:srgbClr val="272727"/>
                </a:solidFill>
                <a:latin typeface="Gill Sans"/>
                <a:ea typeface="Gill Sans"/>
                <a:cs typeface="Gill Sans"/>
                <a:sym typeface="Gill Sans"/>
              </a:rPr>
              <a:t> </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cSld>
  <p:clrMapOvr>
    <a:masterClrMapping/>
  </p:clrMapOvr>
  <p:transition spd="slow" advTm="36169">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487</Words>
  <Application>Microsoft Macintosh PowerPoint</Application>
  <PresentationFormat>On-screen Show (4:3)</PresentationFormat>
  <Paragraphs>51</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Cabin</vt:lpstr>
      <vt:lpstr>Times New Roman</vt:lpstr>
      <vt:lpstr>Gill Sans</vt:lpstr>
      <vt:lpstr>Office Theme</vt:lpstr>
      <vt:lpstr>New Student Center: Integration of Useful Pages and Utilizing Bootstrap</vt:lpstr>
      <vt:lpstr>UNDERSTANDING</vt:lpstr>
      <vt:lpstr>IDEATION</vt:lpstr>
      <vt:lpstr>PROTOTYPING</vt:lpstr>
      <vt:lpstr>EVALUATING</vt:lpstr>
      <vt:lpstr>FINAL SOLUTION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Student Center: Integration of Useful Pages and Utilizing Bootstrap</dc:title>
  <cp:lastModifiedBy>Zachary Ambur</cp:lastModifiedBy>
  <cp:revision>2</cp:revision>
  <dcterms:modified xsi:type="dcterms:W3CDTF">2016-02-26T17:26:54Z</dcterms:modified>
</cp:coreProperties>
</file>